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57" r:id="rId7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F9390B-52CF-796D-2CE3-4D28A9790591}" v="358" dt="2022-07-12T12:09:58.225"/>
    <p1510:client id="{1C0406D0-E7AD-0507-D177-5B1AC0C995EA}" v="739" dt="2022-07-12T12:49:07.726"/>
    <p1510:client id="{2126747C-6BE4-7508-1D90-D042AA669254}" v="35" dt="2022-07-20T09:11:37.060"/>
    <p1510:client id="{2C193327-8843-ED18-1783-4E73E43C3478}" v="3" dt="2022-08-04T07:57:33.898"/>
    <p1510:client id="{A844CC0E-0C0D-C69C-798F-2D880E20066C}" v="1" dt="2022-12-10T15:27:58.3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505E3EF-67EA-436B-97B2-0124C06EBD24}" styleName="Medium Style 4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ran Dhami" userId="S::sdhami@whitleyabbey-pri.coventry.sch.uk::1252c0d4-3169-4ae5-8057-f5ac58bdc72e" providerId="AD" clId="Web-{2C193327-8843-ED18-1783-4E73E43C3478}"/>
    <pc:docChg chg="modSld">
      <pc:chgData name="Simran Dhami" userId="S::sdhami@whitleyabbey-pri.coventry.sch.uk::1252c0d4-3169-4ae5-8057-f5ac58bdc72e" providerId="AD" clId="Web-{2C193327-8843-ED18-1783-4E73E43C3478}" dt="2022-08-04T07:57:33.898" v="2" actId="1076"/>
      <pc:docMkLst>
        <pc:docMk/>
      </pc:docMkLst>
      <pc:sldChg chg="modSp">
        <pc:chgData name="Simran Dhami" userId="S::sdhami@whitleyabbey-pri.coventry.sch.uk::1252c0d4-3169-4ae5-8057-f5ac58bdc72e" providerId="AD" clId="Web-{2C193327-8843-ED18-1783-4E73E43C3478}" dt="2022-08-04T07:57:33.898" v="2" actId="1076"/>
        <pc:sldMkLst>
          <pc:docMk/>
          <pc:sldMk cId="608617187" sldId="257"/>
        </pc:sldMkLst>
        <pc:picChg chg="mod">
          <ac:chgData name="Simran Dhami" userId="S::sdhami@whitleyabbey-pri.coventry.sch.uk::1252c0d4-3169-4ae5-8057-f5ac58bdc72e" providerId="AD" clId="Web-{2C193327-8843-ED18-1783-4E73E43C3478}" dt="2022-08-04T07:57:33.898" v="2" actId="1076"/>
          <ac:picMkLst>
            <pc:docMk/>
            <pc:sldMk cId="608617187" sldId="257"/>
            <ac:picMk id="2" creationId="{6A7D2312-CF23-8CBB-6FC0-A2E4758D0B6D}"/>
          </ac:picMkLst>
        </pc:picChg>
      </pc:sldChg>
    </pc:docChg>
  </pc:docChgLst>
  <pc:docChgLst>
    <pc:chgData name="Karen Spencer" userId="S::kspencer@whitleyabbey-pri.coventry.sch.uk::1f09985d-ae8e-454c-b77d-4cc775e83192" providerId="AD" clId="Web-{A844CC0E-0C0D-C69C-798F-2D880E20066C}"/>
    <pc:docChg chg="modSld">
      <pc:chgData name="Karen Spencer" userId="S::kspencer@whitleyabbey-pri.coventry.sch.uk::1f09985d-ae8e-454c-b77d-4cc775e83192" providerId="AD" clId="Web-{A844CC0E-0C0D-C69C-798F-2D880E20066C}" dt="2022-12-10T15:27:58.327" v="0" actId="1076"/>
      <pc:docMkLst>
        <pc:docMk/>
      </pc:docMkLst>
      <pc:sldChg chg="modSp">
        <pc:chgData name="Karen Spencer" userId="S::kspencer@whitleyabbey-pri.coventry.sch.uk::1f09985d-ae8e-454c-b77d-4cc775e83192" providerId="AD" clId="Web-{A844CC0E-0C0D-C69C-798F-2D880E20066C}" dt="2022-12-10T15:27:58.327" v="0" actId="1076"/>
        <pc:sldMkLst>
          <pc:docMk/>
          <pc:sldMk cId="608617187" sldId="257"/>
        </pc:sldMkLst>
        <pc:graphicFrameChg chg="mod">
          <ac:chgData name="Karen Spencer" userId="S::kspencer@whitleyabbey-pri.coventry.sch.uk::1f09985d-ae8e-454c-b77d-4cc775e83192" providerId="AD" clId="Web-{A844CC0E-0C0D-C69C-798F-2D880E20066C}" dt="2022-12-10T15:27:58.327" v="0" actId="1076"/>
          <ac:graphicFrameMkLst>
            <pc:docMk/>
            <pc:sldMk cId="608617187" sldId="257"/>
            <ac:graphicFrameMk id="6" creationId="{4C301FA9-35F5-89D6-8FB0-D674572B9892}"/>
          </ac:graphicFrameMkLst>
        </pc:graphicFrameChg>
      </pc:sldChg>
    </pc:docChg>
  </pc:docChgLst>
  <pc:docChgLst>
    <pc:chgData name="Emma Noble" userId="S::enoble@whitleyabbey-pri.coventry.sch.uk::e4ee67ee-9495-4f92-838f-9f6bad5955c3" providerId="AD" clId="Web-{2126747C-6BE4-7508-1D90-D042AA669254}"/>
    <pc:docChg chg="modSld">
      <pc:chgData name="Emma Noble" userId="S::enoble@whitleyabbey-pri.coventry.sch.uk::e4ee67ee-9495-4f92-838f-9f6bad5955c3" providerId="AD" clId="Web-{2126747C-6BE4-7508-1D90-D042AA669254}" dt="2022-07-20T09:11:37.060" v="26" actId="14100"/>
      <pc:docMkLst>
        <pc:docMk/>
      </pc:docMkLst>
      <pc:sldChg chg="modSp">
        <pc:chgData name="Emma Noble" userId="S::enoble@whitleyabbey-pri.coventry.sch.uk::e4ee67ee-9495-4f92-838f-9f6bad5955c3" providerId="AD" clId="Web-{2126747C-6BE4-7508-1D90-D042AA669254}" dt="2022-07-20T09:11:37.060" v="26" actId="14100"/>
        <pc:sldMkLst>
          <pc:docMk/>
          <pc:sldMk cId="608617187" sldId="257"/>
        </pc:sldMkLst>
        <pc:spChg chg="mod">
          <ac:chgData name="Emma Noble" userId="S::enoble@whitleyabbey-pri.coventry.sch.uk::e4ee67ee-9495-4f92-838f-9f6bad5955c3" providerId="AD" clId="Web-{2126747C-6BE4-7508-1D90-D042AA669254}" dt="2022-07-20T09:11:37.060" v="26" actId="14100"/>
          <ac:spMkLst>
            <pc:docMk/>
            <pc:sldMk cId="608617187" sldId="257"/>
            <ac:spMk id="8" creationId="{EFED7457-7BF0-F7D8-39A9-0F9DC1CBCF9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10/12/2022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hyperlink" Target="https://www.thoughtco.com/design-science-fair-experiment-606827" TargetMode="External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houghtco.com/definition-of-dependent-variable-604998" TargetMode="External"/><Relationship Id="rId11" Type="http://schemas.openxmlformats.org/officeDocument/2006/relationships/image" Target="../media/image18.png"/><Relationship Id="rId5" Type="http://schemas.openxmlformats.org/officeDocument/2006/relationships/hyperlink" Target="https://www.thoughtco.com/controlled-variable-definition-609094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s://www.thoughtco.com/definition-of-independent-variable-605238" TargetMode="Externa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C69B27-DFAD-E04D-774B-A799F7381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5820" y="194496"/>
            <a:ext cx="470968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Whitley Abbey Primary School</a:t>
            </a:r>
            <a:endParaRPr kumimoji="0" lang="en-GB" altLang="en-US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70AD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 in Hand We Learn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b="1" dirty="0">
              <a:solidFill>
                <a:srgbClr val="70AD47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Calibri"/>
                <a:cs typeface="Times New Roman"/>
              </a:rPr>
              <a:t>Knowledge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effectLst/>
                <a:latin typeface="Calibri"/>
                <a:cs typeface="Times New Roman"/>
              </a:rPr>
              <a:t>Organiser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Calibri"/>
                <a:cs typeface="Times New Roman"/>
              </a:rPr>
              <a:t> </a:t>
            </a:r>
            <a:r>
              <a:rPr lang="en-US" altLang="en-US" sz="1600" b="1" dirty="0">
                <a:latin typeface="Calibri"/>
                <a:cs typeface="Times New Roman"/>
              </a:rPr>
              <a:t>– Investigations KS1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Calibri"/>
              <a:cs typeface="Times New Roman"/>
            </a:endParaRPr>
          </a:p>
        </p:txBody>
      </p:sp>
      <p:pic>
        <p:nvPicPr>
          <p:cNvPr id="6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EEB58E8B-FEE2-86EE-81C1-40ED4CC0A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900" y="1406753"/>
            <a:ext cx="4784784" cy="36288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FAD6E9-D8B6-52A5-6385-851C60FD5F9B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cs typeface="Calibri"/>
            </a:endParaRPr>
          </a:p>
        </p:txBody>
      </p:sp>
      <p:pic>
        <p:nvPicPr>
          <p:cNvPr id="12" name="Picture 3" descr="Icon&#10;&#10;Description automatically generated">
            <a:extLst>
              <a:ext uri="{FF2B5EF4-FFF2-40B4-BE49-F238E27FC236}">
                <a16:creationId xmlns:a16="http://schemas.microsoft.com/office/drawing/2014/main" id="{E375E5AC-399E-A08A-8F1D-116169718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353" y="5147398"/>
            <a:ext cx="5676181" cy="990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E64BDEBE-D89F-8B3E-4C2D-EAD231F54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590894"/>
              </p:ext>
            </p:extLst>
          </p:nvPr>
        </p:nvGraphicFramePr>
        <p:xfrm>
          <a:off x="6314536" y="6164749"/>
          <a:ext cx="5788237" cy="6400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26891">
                  <a:extLst>
                    <a:ext uri="{9D8B030D-6E8A-4147-A177-3AD203B41FA5}">
                      <a16:colId xmlns:a16="http://schemas.microsoft.com/office/drawing/2014/main" val="4176381698"/>
                    </a:ext>
                  </a:extLst>
                </a:gridCol>
                <a:gridCol w="826891">
                  <a:extLst>
                    <a:ext uri="{9D8B030D-6E8A-4147-A177-3AD203B41FA5}">
                      <a16:colId xmlns:a16="http://schemas.microsoft.com/office/drawing/2014/main" val="1091867201"/>
                    </a:ext>
                  </a:extLst>
                </a:gridCol>
                <a:gridCol w="826891">
                  <a:extLst>
                    <a:ext uri="{9D8B030D-6E8A-4147-A177-3AD203B41FA5}">
                      <a16:colId xmlns:a16="http://schemas.microsoft.com/office/drawing/2014/main" val="1248195398"/>
                    </a:ext>
                  </a:extLst>
                </a:gridCol>
                <a:gridCol w="826891">
                  <a:extLst>
                    <a:ext uri="{9D8B030D-6E8A-4147-A177-3AD203B41FA5}">
                      <a16:colId xmlns:a16="http://schemas.microsoft.com/office/drawing/2014/main" val="1859492662"/>
                    </a:ext>
                  </a:extLst>
                </a:gridCol>
                <a:gridCol w="826891">
                  <a:extLst>
                    <a:ext uri="{9D8B030D-6E8A-4147-A177-3AD203B41FA5}">
                      <a16:colId xmlns:a16="http://schemas.microsoft.com/office/drawing/2014/main" val="1409415470"/>
                    </a:ext>
                  </a:extLst>
                </a:gridCol>
                <a:gridCol w="826891">
                  <a:extLst>
                    <a:ext uri="{9D8B030D-6E8A-4147-A177-3AD203B41FA5}">
                      <a16:colId xmlns:a16="http://schemas.microsoft.com/office/drawing/2014/main" val="607224388"/>
                    </a:ext>
                  </a:extLst>
                </a:gridCol>
                <a:gridCol w="826891">
                  <a:extLst>
                    <a:ext uri="{9D8B030D-6E8A-4147-A177-3AD203B41FA5}">
                      <a16:colId xmlns:a16="http://schemas.microsoft.com/office/drawing/2014/main" val="1698884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Asking</a:t>
                      </a:r>
                      <a:endParaRPr lang="en-US" sz="1200"/>
                    </a:p>
                    <a:p>
                      <a:pPr lvl="0">
                        <a:buNone/>
                      </a:pPr>
                      <a:r>
                        <a:rPr lang="en-GB" sz="1200" dirty="0"/>
                        <a:t>Questions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Predict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Set up tests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Observe and 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Record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Interpret 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Evaluate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20728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281EB8A-DA4A-33BA-C71D-3B1886AB59C3}"/>
              </a:ext>
            </a:extLst>
          </p:cNvPr>
          <p:cNvSpPr txBox="1"/>
          <p:nvPr/>
        </p:nvSpPr>
        <p:spPr>
          <a:xfrm>
            <a:off x="193963" y="110836"/>
            <a:ext cx="2743200" cy="507831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cs typeface="Calibri"/>
              </a:rPr>
              <a:t>KS1 Vocabulary</a:t>
            </a:r>
          </a:p>
          <a:p>
            <a:pPr marL="285750" indent="-285750" algn="l">
              <a:buFont typeface="Wingdings"/>
              <a:buChar char="q"/>
            </a:pPr>
            <a:r>
              <a:rPr lang="en-GB" dirty="0">
                <a:cs typeface="Calibri"/>
              </a:rPr>
              <a:t>Question</a:t>
            </a:r>
          </a:p>
          <a:p>
            <a:pPr marL="285750" indent="-285750">
              <a:buFont typeface="Wingdings"/>
              <a:buChar char="q"/>
            </a:pPr>
            <a:r>
              <a:rPr lang="en-GB" dirty="0">
                <a:cs typeface="Calibri"/>
              </a:rPr>
              <a:t>Find out</a:t>
            </a:r>
          </a:p>
          <a:p>
            <a:pPr marL="285750" indent="-285750">
              <a:buFont typeface="Wingdings"/>
              <a:buChar char="q"/>
            </a:pPr>
            <a:r>
              <a:rPr lang="en-GB" dirty="0">
                <a:cs typeface="Calibri"/>
              </a:rPr>
              <a:t>Observe</a:t>
            </a:r>
          </a:p>
          <a:p>
            <a:pPr marL="285750" indent="-285750">
              <a:buFont typeface="Wingdings"/>
              <a:buChar char="q"/>
            </a:pPr>
            <a:r>
              <a:rPr lang="en-GB" dirty="0">
                <a:cs typeface="Calibri"/>
              </a:rPr>
              <a:t>Describe</a:t>
            </a:r>
          </a:p>
          <a:p>
            <a:pPr marL="285750" indent="-285750">
              <a:buFont typeface="Wingdings"/>
              <a:buChar char="q"/>
            </a:pPr>
            <a:r>
              <a:rPr lang="en-GB" dirty="0">
                <a:cs typeface="Calibri"/>
              </a:rPr>
              <a:t>Test</a:t>
            </a:r>
          </a:p>
          <a:p>
            <a:pPr marL="285750" indent="-285750">
              <a:buFont typeface="Wingdings"/>
              <a:buChar char="q"/>
            </a:pPr>
            <a:r>
              <a:rPr lang="en-GB" dirty="0">
                <a:cs typeface="Calibri"/>
              </a:rPr>
              <a:t>Compare</a:t>
            </a:r>
          </a:p>
          <a:p>
            <a:pPr marL="285750" indent="-285750">
              <a:buFont typeface="Wingdings"/>
              <a:buChar char="q"/>
            </a:pPr>
            <a:r>
              <a:rPr lang="en-GB" dirty="0">
                <a:cs typeface="Calibri"/>
              </a:rPr>
              <a:t>Measure (length, height, mass, time, temperature)</a:t>
            </a:r>
          </a:p>
          <a:p>
            <a:pPr marL="285750" indent="-285750">
              <a:buFont typeface="Wingdings"/>
              <a:buChar char="q"/>
            </a:pPr>
            <a:r>
              <a:rPr lang="en-GB" dirty="0">
                <a:cs typeface="Calibri"/>
              </a:rPr>
              <a:t>Record</a:t>
            </a:r>
          </a:p>
          <a:p>
            <a:pPr marL="285750" indent="-285750">
              <a:buFont typeface="Wingdings"/>
              <a:buChar char="q"/>
            </a:pPr>
            <a:r>
              <a:rPr lang="en-GB" dirty="0">
                <a:cs typeface="Calibri"/>
              </a:rPr>
              <a:t>Results</a:t>
            </a:r>
          </a:p>
          <a:p>
            <a:pPr marL="285750" indent="-285750">
              <a:buFont typeface="Wingdings"/>
              <a:buChar char="q"/>
            </a:pPr>
            <a:r>
              <a:rPr lang="en-GB" dirty="0">
                <a:cs typeface="Calibri"/>
              </a:rPr>
              <a:t>Table</a:t>
            </a:r>
          </a:p>
          <a:p>
            <a:pPr marL="285750" indent="-285750">
              <a:buFont typeface="Wingdings"/>
              <a:buChar char="q"/>
            </a:pPr>
            <a:r>
              <a:rPr lang="en-GB" dirty="0">
                <a:cs typeface="Calibri"/>
              </a:rPr>
              <a:t>Chart</a:t>
            </a:r>
          </a:p>
          <a:p>
            <a:pPr marL="285750" indent="-285750">
              <a:buFont typeface="Wingdings"/>
              <a:buChar char="q"/>
            </a:pPr>
            <a:r>
              <a:rPr lang="en-GB" dirty="0">
                <a:cs typeface="Calibri"/>
              </a:rPr>
              <a:t>Pictogram</a:t>
            </a:r>
          </a:p>
          <a:p>
            <a:pPr marL="285750" indent="-285750">
              <a:buFont typeface="Wingdings"/>
              <a:buChar char="q"/>
            </a:pPr>
            <a:r>
              <a:rPr lang="en-GB" dirty="0">
                <a:cs typeface="Calibri"/>
              </a:rPr>
              <a:t>Block Graph</a:t>
            </a:r>
          </a:p>
          <a:p>
            <a:pPr marL="285750" indent="-285750">
              <a:buFont typeface="Wingdings"/>
              <a:buChar char="q"/>
            </a:pPr>
            <a:r>
              <a:rPr lang="en-GB" dirty="0">
                <a:cs typeface="Calibri"/>
              </a:rPr>
              <a:t>Bar chart</a:t>
            </a:r>
          </a:p>
          <a:p>
            <a:endParaRPr lang="en-GB" dirty="0">
              <a:cs typeface="Calibri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7C9617AC-BDB0-DC65-680C-E99EE6D0C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2863" y="4826114"/>
            <a:ext cx="1262197" cy="1798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F543EABD-7922-ADE6-42EB-A3AC4FFF2A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310" y="5521342"/>
            <a:ext cx="2313905" cy="9842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3BBDA111-C474-E236-D320-A37CD9AED7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7150" y="2183646"/>
            <a:ext cx="1447800" cy="2771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F36B67C-31D0-8CC8-9E6F-226CEB27F688}"/>
              </a:ext>
            </a:extLst>
          </p:cNvPr>
          <p:cNvSpPr txBox="1"/>
          <p:nvPr/>
        </p:nvSpPr>
        <p:spPr>
          <a:xfrm>
            <a:off x="3543660" y="1717735"/>
            <a:ext cx="2642559" cy="40011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dirty="0">
                <a:cs typeface="Calibri"/>
              </a:rPr>
              <a:t>Possible Investigations</a:t>
            </a:r>
          </a:p>
        </p:txBody>
      </p:sp>
      <p:pic>
        <p:nvPicPr>
          <p:cNvPr id="16" name="Picture 1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550464D-23D9-46F0-E253-E0AB8E6124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072" y="2216870"/>
            <a:ext cx="2269354" cy="24074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7" descr="A picture containing container, glass&#10;&#10;Description automatically generated">
            <a:extLst>
              <a:ext uri="{FF2B5EF4-FFF2-40B4-BE49-F238E27FC236}">
                <a16:creationId xmlns:a16="http://schemas.microsoft.com/office/drawing/2014/main" id="{6E772A9C-7CEF-D8B8-BEF9-91A9A3F81B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2614" y="5641953"/>
            <a:ext cx="1627166" cy="714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C69B27-DFAD-E04D-774B-A799F7381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5820" y="194496"/>
            <a:ext cx="470968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Whitley Abbey Primary School</a:t>
            </a:r>
            <a:endParaRPr kumimoji="0" lang="en-GB" altLang="en-US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70AD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 in Hand We Learn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b="1" dirty="0">
              <a:solidFill>
                <a:srgbClr val="70AD47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Calibri"/>
                <a:cs typeface="Times New Roman"/>
              </a:rPr>
              <a:t>Knowledge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effectLst/>
                <a:latin typeface="Calibri"/>
                <a:cs typeface="Times New Roman"/>
              </a:rPr>
              <a:t>Organiser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Calibri"/>
                <a:cs typeface="Times New Roman"/>
              </a:rPr>
              <a:t> </a:t>
            </a:r>
            <a:r>
              <a:rPr lang="en-US" altLang="en-US" sz="1600" b="1" dirty="0">
                <a:latin typeface="Calibri"/>
                <a:cs typeface="Times New Roman"/>
              </a:rPr>
              <a:t>– Investigations LKS2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Calibri"/>
              <a:cs typeface="Times New Roman"/>
            </a:endParaRPr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D75C26F9-7463-9A46-E7CF-85A449D99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418" y="2310113"/>
            <a:ext cx="4051540" cy="30572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 descr="Icon&#10;&#10;Description automatically generated">
            <a:extLst>
              <a:ext uri="{FF2B5EF4-FFF2-40B4-BE49-F238E27FC236}">
                <a16:creationId xmlns:a16="http://schemas.microsoft.com/office/drawing/2014/main" id="{031670FB-B443-2972-1AA6-53C921E4C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702" y="5068975"/>
            <a:ext cx="5230483" cy="9038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1A7D9EF2-E766-27D9-1EFA-FD015C50A5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101555"/>
              </p:ext>
            </p:extLst>
          </p:nvPr>
        </p:nvGraphicFramePr>
        <p:xfrm>
          <a:off x="1768415" y="6110377"/>
          <a:ext cx="5680619" cy="6400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11517">
                  <a:extLst>
                    <a:ext uri="{9D8B030D-6E8A-4147-A177-3AD203B41FA5}">
                      <a16:colId xmlns:a16="http://schemas.microsoft.com/office/drawing/2014/main" val="4176381698"/>
                    </a:ext>
                  </a:extLst>
                </a:gridCol>
                <a:gridCol w="811517">
                  <a:extLst>
                    <a:ext uri="{9D8B030D-6E8A-4147-A177-3AD203B41FA5}">
                      <a16:colId xmlns:a16="http://schemas.microsoft.com/office/drawing/2014/main" val="1091867201"/>
                    </a:ext>
                  </a:extLst>
                </a:gridCol>
                <a:gridCol w="811517">
                  <a:extLst>
                    <a:ext uri="{9D8B030D-6E8A-4147-A177-3AD203B41FA5}">
                      <a16:colId xmlns:a16="http://schemas.microsoft.com/office/drawing/2014/main" val="1248195398"/>
                    </a:ext>
                  </a:extLst>
                </a:gridCol>
                <a:gridCol w="811517">
                  <a:extLst>
                    <a:ext uri="{9D8B030D-6E8A-4147-A177-3AD203B41FA5}">
                      <a16:colId xmlns:a16="http://schemas.microsoft.com/office/drawing/2014/main" val="1859492662"/>
                    </a:ext>
                  </a:extLst>
                </a:gridCol>
                <a:gridCol w="811517">
                  <a:extLst>
                    <a:ext uri="{9D8B030D-6E8A-4147-A177-3AD203B41FA5}">
                      <a16:colId xmlns:a16="http://schemas.microsoft.com/office/drawing/2014/main" val="1409415470"/>
                    </a:ext>
                  </a:extLst>
                </a:gridCol>
                <a:gridCol w="811517">
                  <a:extLst>
                    <a:ext uri="{9D8B030D-6E8A-4147-A177-3AD203B41FA5}">
                      <a16:colId xmlns:a16="http://schemas.microsoft.com/office/drawing/2014/main" val="607224388"/>
                    </a:ext>
                  </a:extLst>
                </a:gridCol>
                <a:gridCol w="811517">
                  <a:extLst>
                    <a:ext uri="{9D8B030D-6E8A-4147-A177-3AD203B41FA5}">
                      <a16:colId xmlns:a16="http://schemas.microsoft.com/office/drawing/2014/main" val="1698884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Asking</a:t>
                      </a:r>
                      <a:endParaRPr lang="en-US" sz="1200"/>
                    </a:p>
                    <a:p>
                      <a:pPr lvl="0">
                        <a:buNone/>
                      </a:pPr>
                      <a:r>
                        <a:rPr lang="en-GB" sz="1100" dirty="0"/>
                        <a:t>Questions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Predict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Set up tests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Observe and 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Record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Interpret 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Evaluate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20728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42C8D27-D0E8-956C-1F08-BF3F837B1E83}"/>
              </a:ext>
            </a:extLst>
          </p:cNvPr>
          <p:cNvSpPr txBox="1"/>
          <p:nvPr/>
        </p:nvSpPr>
        <p:spPr>
          <a:xfrm>
            <a:off x="7772400" y="5587041"/>
            <a:ext cx="4281578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Verdana"/>
                <a:ea typeface="Verdana"/>
              </a:rPr>
              <a:t> Hypothesis</a:t>
            </a:r>
            <a:endParaRPr lang="en-US" sz="1400" b="1">
              <a:latin typeface="Calibri" panose="020F0502020204030204"/>
              <a:ea typeface="Verdana"/>
              <a:cs typeface="Calibri" panose="020F0502020204030204"/>
            </a:endParaRPr>
          </a:p>
          <a:p>
            <a:r>
              <a:rPr lang="en-US" sz="1400" dirty="0">
                <a:latin typeface="Verdana"/>
                <a:ea typeface="Verdana"/>
              </a:rPr>
              <a:t>It is a tentative explanation for an observation, phenomenon, or scientific problem that can be tested by further investigation.</a:t>
            </a:r>
            <a:endParaRPr lang="en-US" sz="1400">
              <a:cs typeface="Calibri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C5159653-CED5-71DC-DBE8-3725E123D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8302" y="3027603"/>
            <a:ext cx="2447925" cy="1895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E5EBC7F2-271C-268C-C4E4-A06ED5D65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7132" y="328793"/>
            <a:ext cx="2447925" cy="1685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10" descr="Diagram&#10;&#10;Description automatically generated">
            <a:extLst>
              <a:ext uri="{FF2B5EF4-FFF2-40B4-BE49-F238E27FC236}">
                <a16:creationId xmlns:a16="http://schemas.microsoft.com/office/drawing/2014/main" id="{A6C76DFB-10AD-4614-5036-462739DF55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0532" y="1809660"/>
            <a:ext cx="1981200" cy="1685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12D6A122-38EB-2349-D9D6-076F21B136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2702" y="3796910"/>
            <a:ext cx="2743200" cy="10182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2B29251-38FB-4E51-7BE0-A7A369844AF7}"/>
              </a:ext>
            </a:extLst>
          </p:cNvPr>
          <p:cNvSpPr txBox="1"/>
          <p:nvPr/>
        </p:nvSpPr>
        <p:spPr>
          <a:xfrm>
            <a:off x="78945" y="110836"/>
            <a:ext cx="1837426" cy="535531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cs typeface="Calibri"/>
              </a:rPr>
              <a:t>LKS2 Vocabulary</a:t>
            </a:r>
          </a:p>
          <a:p>
            <a:pPr marL="285750" indent="-285750">
              <a:buFont typeface="Wingdings"/>
              <a:buChar char="q"/>
            </a:pPr>
            <a:r>
              <a:rPr lang="en-GB" dirty="0">
                <a:cs typeface="Calibri"/>
              </a:rPr>
              <a:t>Observe</a:t>
            </a:r>
          </a:p>
          <a:p>
            <a:pPr marL="285750" indent="-285750">
              <a:buFont typeface="Wingdings"/>
              <a:buChar char="q"/>
            </a:pPr>
            <a:r>
              <a:rPr lang="en-GB" dirty="0">
                <a:cs typeface="Calibri"/>
              </a:rPr>
              <a:t>Measure</a:t>
            </a:r>
          </a:p>
          <a:p>
            <a:pPr marL="285750" indent="-285750">
              <a:buFont typeface="Wingdings"/>
              <a:buChar char="q"/>
            </a:pPr>
            <a:r>
              <a:rPr lang="en-GB" dirty="0">
                <a:cs typeface="Calibri"/>
              </a:rPr>
              <a:t>Record</a:t>
            </a:r>
          </a:p>
          <a:p>
            <a:pPr marL="285750" indent="-285750" algn="l">
              <a:buFont typeface="Wingdings"/>
              <a:buChar char="q"/>
            </a:pPr>
            <a:r>
              <a:rPr lang="en-GB" dirty="0">
                <a:cs typeface="Calibri"/>
              </a:rPr>
              <a:t>Chart</a:t>
            </a:r>
          </a:p>
          <a:p>
            <a:pPr marL="285750" indent="-285750">
              <a:buFont typeface="Wingdings"/>
              <a:buChar char="q"/>
            </a:pPr>
            <a:r>
              <a:rPr lang="en-GB" dirty="0">
                <a:cs typeface="Calibri"/>
              </a:rPr>
              <a:t>Graph</a:t>
            </a:r>
          </a:p>
          <a:p>
            <a:pPr marL="285750" indent="-285750">
              <a:buFont typeface="Wingdings"/>
              <a:buChar char="q"/>
            </a:pPr>
            <a:r>
              <a:rPr lang="en-GB" dirty="0">
                <a:cs typeface="Calibri"/>
              </a:rPr>
              <a:t>Evidence</a:t>
            </a:r>
          </a:p>
          <a:p>
            <a:pPr marL="285750" indent="-285750">
              <a:buFont typeface="Wingdings"/>
              <a:buChar char="q"/>
            </a:pPr>
            <a:r>
              <a:rPr lang="en-GB" dirty="0">
                <a:cs typeface="Calibri"/>
              </a:rPr>
              <a:t>Hypothesis</a:t>
            </a:r>
          </a:p>
          <a:p>
            <a:pPr marL="285750" indent="-285750">
              <a:buFont typeface="Wingdings"/>
              <a:buChar char="q"/>
            </a:pPr>
            <a:r>
              <a:rPr lang="en-GB" dirty="0">
                <a:cs typeface="Calibri"/>
              </a:rPr>
              <a:t>Prediction</a:t>
            </a:r>
          </a:p>
          <a:p>
            <a:pPr marL="285750" indent="-285750">
              <a:buFont typeface="Wingdings"/>
              <a:buChar char="q"/>
            </a:pPr>
            <a:r>
              <a:rPr lang="en-GB" dirty="0">
                <a:cs typeface="Calibri"/>
              </a:rPr>
              <a:t>Enquiry</a:t>
            </a:r>
          </a:p>
          <a:p>
            <a:pPr marL="285750" indent="-285750">
              <a:buFont typeface="Wingdings"/>
              <a:buChar char="q"/>
            </a:pPr>
            <a:r>
              <a:rPr lang="en-GB" dirty="0">
                <a:cs typeface="Calibri"/>
              </a:rPr>
              <a:t>Fair Test</a:t>
            </a:r>
          </a:p>
          <a:p>
            <a:pPr marL="285750" indent="-285750">
              <a:buFont typeface="Wingdings"/>
              <a:buChar char="q"/>
            </a:pPr>
            <a:r>
              <a:rPr lang="en-GB" dirty="0">
                <a:cs typeface="Calibri"/>
              </a:rPr>
              <a:t>Variable</a:t>
            </a:r>
          </a:p>
          <a:p>
            <a:pPr marL="285750" indent="-285750">
              <a:buFont typeface="Wingdings"/>
              <a:buChar char="q"/>
            </a:pPr>
            <a:r>
              <a:rPr lang="en-GB" dirty="0">
                <a:cs typeface="Calibri"/>
              </a:rPr>
              <a:t>Research</a:t>
            </a:r>
          </a:p>
          <a:p>
            <a:pPr marL="285750" indent="-285750">
              <a:buFont typeface="Wingdings"/>
              <a:buChar char="q"/>
            </a:pPr>
            <a:r>
              <a:rPr lang="en-GB" dirty="0">
                <a:cs typeface="Calibri"/>
              </a:rPr>
              <a:t>Equipment</a:t>
            </a:r>
          </a:p>
          <a:p>
            <a:pPr marL="285750" indent="-285750">
              <a:buFont typeface="Wingdings"/>
              <a:buChar char="q"/>
            </a:pPr>
            <a:r>
              <a:rPr lang="en-GB" dirty="0">
                <a:cs typeface="Calibri"/>
              </a:rPr>
              <a:t>Gather</a:t>
            </a:r>
          </a:p>
          <a:p>
            <a:pPr marL="285750" indent="-285750">
              <a:buFont typeface="Wingdings"/>
              <a:buChar char="q"/>
            </a:pPr>
            <a:r>
              <a:rPr lang="en-GB" dirty="0">
                <a:cs typeface="Calibri"/>
              </a:rPr>
              <a:t>Classify</a:t>
            </a:r>
          </a:p>
          <a:p>
            <a:pPr marL="285750" indent="-285750">
              <a:buFont typeface="Wingdings"/>
              <a:buChar char="q"/>
            </a:pPr>
            <a:r>
              <a:rPr lang="en-GB" dirty="0">
                <a:cs typeface="Calibri"/>
              </a:rPr>
              <a:t>Present</a:t>
            </a:r>
          </a:p>
          <a:p>
            <a:pPr marL="285750" indent="-285750">
              <a:buFont typeface="Wingdings"/>
              <a:buChar char="q"/>
            </a:pPr>
            <a:r>
              <a:rPr lang="en-GB" dirty="0">
                <a:cs typeface="Calibri"/>
              </a:rPr>
              <a:t>Diagram</a:t>
            </a:r>
          </a:p>
          <a:p>
            <a:pPr marL="285750" indent="-285750">
              <a:buFont typeface="Wingdings"/>
              <a:buChar char="q"/>
            </a:pPr>
            <a:r>
              <a:rPr lang="en-GB" dirty="0">
                <a:cs typeface="Calibri"/>
              </a:rPr>
              <a:t>Sources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6C6138-0475-2B7B-4546-60508BBD8B9F}"/>
              </a:ext>
            </a:extLst>
          </p:cNvPr>
          <p:cNvSpPr txBox="1"/>
          <p:nvPr/>
        </p:nvSpPr>
        <p:spPr>
          <a:xfrm>
            <a:off x="4276905" y="1602716"/>
            <a:ext cx="2642559" cy="40011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dirty="0">
                <a:cs typeface="Calibri"/>
              </a:rPr>
              <a:t>Possible Investigations</a:t>
            </a:r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id="{D6FA1609-1CC0-57FB-F498-33399A3223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843" y="5721740"/>
            <a:ext cx="1564616" cy="834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7679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C69B27-DFAD-E04D-774B-A799F7381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5178" y="79477"/>
            <a:ext cx="470968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Whitley Abbey Primary School</a:t>
            </a:r>
            <a:endParaRPr kumimoji="0" lang="en-GB" altLang="en-US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70AD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 in Hand We Learn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b="1" dirty="0">
              <a:solidFill>
                <a:srgbClr val="70AD47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Calibri"/>
                <a:cs typeface="Times New Roman"/>
              </a:rPr>
              <a:t>Knowledge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effectLst/>
                <a:latin typeface="Calibri"/>
                <a:cs typeface="Times New Roman"/>
              </a:rPr>
              <a:t>Organiser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Calibri"/>
                <a:cs typeface="Times New Roman"/>
              </a:rPr>
              <a:t> </a:t>
            </a:r>
            <a:r>
              <a:rPr lang="en-US" altLang="en-US" sz="1600" b="1" dirty="0">
                <a:latin typeface="Calibri"/>
                <a:cs typeface="Times New Roman"/>
              </a:rPr>
              <a:t>– Investigations UKS2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Calibri"/>
              <a:cs typeface="Times New Roman"/>
            </a:endParaRPr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6A7D2312-CF23-8CBB-6FC0-A2E4758D0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016" y="1466597"/>
            <a:ext cx="4612256" cy="34640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3" descr="Icon&#10;&#10;Description automatically generated">
            <a:extLst>
              <a:ext uri="{FF2B5EF4-FFF2-40B4-BE49-F238E27FC236}">
                <a16:creationId xmlns:a16="http://schemas.microsoft.com/office/drawing/2014/main" id="{4A73F69B-60D1-9602-B801-B44FFB07B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551" y="5068975"/>
            <a:ext cx="5676181" cy="990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C301FA9-35F5-89D6-8FB0-D674572B98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662393"/>
              </p:ext>
            </p:extLst>
          </p:nvPr>
        </p:nvGraphicFramePr>
        <p:xfrm>
          <a:off x="6356810" y="6193614"/>
          <a:ext cx="5788237" cy="6400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26891">
                  <a:extLst>
                    <a:ext uri="{9D8B030D-6E8A-4147-A177-3AD203B41FA5}">
                      <a16:colId xmlns:a16="http://schemas.microsoft.com/office/drawing/2014/main" val="4176381698"/>
                    </a:ext>
                  </a:extLst>
                </a:gridCol>
                <a:gridCol w="826891">
                  <a:extLst>
                    <a:ext uri="{9D8B030D-6E8A-4147-A177-3AD203B41FA5}">
                      <a16:colId xmlns:a16="http://schemas.microsoft.com/office/drawing/2014/main" val="1091867201"/>
                    </a:ext>
                  </a:extLst>
                </a:gridCol>
                <a:gridCol w="826891">
                  <a:extLst>
                    <a:ext uri="{9D8B030D-6E8A-4147-A177-3AD203B41FA5}">
                      <a16:colId xmlns:a16="http://schemas.microsoft.com/office/drawing/2014/main" val="1248195398"/>
                    </a:ext>
                  </a:extLst>
                </a:gridCol>
                <a:gridCol w="826891">
                  <a:extLst>
                    <a:ext uri="{9D8B030D-6E8A-4147-A177-3AD203B41FA5}">
                      <a16:colId xmlns:a16="http://schemas.microsoft.com/office/drawing/2014/main" val="1859492662"/>
                    </a:ext>
                  </a:extLst>
                </a:gridCol>
                <a:gridCol w="826891">
                  <a:extLst>
                    <a:ext uri="{9D8B030D-6E8A-4147-A177-3AD203B41FA5}">
                      <a16:colId xmlns:a16="http://schemas.microsoft.com/office/drawing/2014/main" val="1409415470"/>
                    </a:ext>
                  </a:extLst>
                </a:gridCol>
                <a:gridCol w="826891">
                  <a:extLst>
                    <a:ext uri="{9D8B030D-6E8A-4147-A177-3AD203B41FA5}">
                      <a16:colId xmlns:a16="http://schemas.microsoft.com/office/drawing/2014/main" val="607224388"/>
                    </a:ext>
                  </a:extLst>
                </a:gridCol>
                <a:gridCol w="826891">
                  <a:extLst>
                    <a:ext uri="{9D8B030D-6E8A-4147-A177-3AD203B41FA5}">
                      <a16:colId xmlns:a16="http://schemas.microsoft.com/office/drawing/2014/main" val="1698884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Asking</a:t>
                      </a:r>
                      <a:endParaRPr lang="en-US" sz="1200"/>
                    </a:p>
                    <a:p>
                      <a:pPr lvl="0">
                        <a:buNone/>
                      </a:pPr>
                      <a:r>
                        <a:rPr lang="en-GB" sz="1200" dirty="0"/>
                        <a:t>Questions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Predict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Set up tests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Observe and 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Record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Interpret 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Evaluate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20728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FED7457-7BF0-F7D8-39A9-0F9DC1CBCF9F}"/>
              </a:ext>
            </a:extLst>
          </p:cNvPr>
          <p:cNvSpPr txBox="1"/>
          <p:nvPr/>
        </p:nvSpPr>
        <p:spPr>
          <a:xfrm>
            <a:off x="2337759" y="4925683"/>
            <a:ext cx="3893389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282828"/>
                </a:solidFill>
                <a:latin typeface="Verdana"/>
                <a:ea typeface="Verdana"/>
              </a:rPr>
              <a:t>An </a:t>
            </a:r>
            <a:r>
              <a:rPr lang="en-US" sz="1400" b="1" dirty="0">
                <a:solidFill>
                  <a:srgbClr val="282828"/>
                </a:solidFill>
                <a:latin typeface="Verdana"/>
                <a:ea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independent variable</a:t>
            </a:r>
            <a:r>
              <a:rPr lang="en-US" sz="1400" dirty="0">
                <a:solidFill>
                  <a:srgbClr val="282828"/>
                </a:solidFill>
                <a:latin typeface="Verdana"/>
                <a:ea typeface="Verdana"/>
              </a:rPr>
              <a:t> is the variable that is changed or </a:t>
            </a:r>
            <a:r>
              <a:rPr lang="en-US" sz="1400" dirty="0">
                <a:solidFill>
                  <a:srgbClr val="282828"/>
                </a:solidFill>
                <a:latin typeface="Verdana"/>
                <a:ea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controlled</a:t>
            </a:r>
            <a:r>
              <a:rPr lang="en-US" sz="1400" dirty="0">
                <a:solidFill>
                  <a:srgbClr val="282828"/>
                </a:solidFill>
                <a:latin typeface="Verdana"/>
                <a:ea typeface="Verdana"/>
              </a:rPr>
              <a:t> in a scientific experiment to test the effects on </a:t>
            </a:r>
            <a:r>
              <a:rPr lang="en-US" sz="1400" dirty="0">
                <a:solidFill>
                  <a:srgbClr val="282828"/>
                </a:solidFill>
                <a:latin typeface="Verdana"/>
                <a:ea typeface="Verdan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dependent variable</a:t>
            </a:r>
            <a:r>
              <a:rPr lang="en-US" sz="1400" dirty="0">
                <a:solidFill>
                  <a:srgbClr val="282828"/>
                </a:solidFill>
                <a:latin typeface="Verdana"/>
                <a:ea typeface="Verdana"/>
              </a:rPr>
              <a:t>.</a:t>
            </a:r>
          </a:p>
          <a:p>
            <a:endParaRPr lang="en-US" sz="1400" dirty="0">
              <a:solidFill>
                <a:srgbClr val="282828"/>
              </a:solidFill>
              <a:latin typeface="Verdana"/>
              <a:ea typeface="Verdana"/>
            </a:endParaRPr>
          </a:p>
          <a:p>
            <a:r>
              <a:rPr lang="en-US" sz="1400" dirty="0">
                <a:solidFill>
                  <a:srgbClr val="282828"/>
                </a:solidFill>
                <a:latin typeface="Verdana"/>
                <a:ea typeface="Verdana"/>
              </a:rPr>
              <a:t>A </a:t>
            </a:r>
            <a:r>
              <a:rPr lang="en-US" sz="1400" b="1" dirty="0">
                <a:solidFill>
                  <a:srgbClr val="282828"/>
                </a:solidFill>
                <a:latin typeface="Verdana"/>
                <a:ea typeface="Verdana"/>
              </a:rPr>
              <a:t>dependent variable</a:t>
            </a:r>
            <a:r>
              <a:rPr lang="en-US" sz="1400" dirty="0">
                <a:solidFill>
                  <a:srgbClr val="282828"/>
                </a:solidFill>
                <a:latin typeface="Verdana"/>
                <a:ea typeface="Verdana"/>
              </a:rPr>
              <a:t> is the variable being tested and measured </a:t>
            </a:r>
            <a:r>
              <a:rPr lang="en-US" sz="1400" dirty="0">
                <a:solidFill>
                  <a:srgbClr val="282828"/>
                </a:solidFill>
                <a:latin typeface="Verdana"/>
                <a:ea typeface="Verdana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 a scientific experiment</a:t>
            </a:r>
            <a:r>
              <a:rPr lang="en-US" sz="1400" dirty="0">
                <a:solidFill>
                  <a:srgbClr val="282828"/>
                </a:solidFill>
                <a:latin typeface="Verdana"/>
                <a:ea typeface="Verdana"/>
              </a:rPr>
              <a:t>.</a:t>
            </a:r>
          </a:p>
        </p:txBody>
      </p:sp>
      <p:pic>
        <p:nvPicPr>
          <p:cNvPr id="9" name="Picture 9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FC639E7C-D148-B83F-EF37-FACCE6218E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2650" y="2657206"/>
            <a:ext cx="1283718" cy="2161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5544F4-4E37-A214-E7CF-02D1D2EA60C8}"/>
              </a:ext>
            </a:extLst>
          </p:cNvPr>
          <p:cNvSpPr txBox="1"/>
          <p:nvPr/>
        </p:nvSpPr>
        <p:spPr>
          <a:xfrm>
            <a:off x="93323" y="53328"/>
            <a:ext cx="1938067" cy="674030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cs typeface="Calibri"/>
              </a:rPr>
              <a:t>UKS2 Vocabulary</a:t>
            </a:r>
          </a:p>
          <a:p>
            <a:pPr marL="285750" indent="-285750">
              <a:buFont typeface="Wingdings"/>
              <a:buChar char="q"/>
            </a:pPr>
            <a:r>
              <a:rPr lang="en-GB" dirty="0">
                <a:cs typeface="Calibri"/>
              </a:rPr>
              <a:t>Observe</a:t>
            </a:r>
          </a:p>
          <a:p>
            <a:pPr marL="285750" indent="-285750">
              <a:buFont typeface="Wingdings"/>
              <a:buChar char="q"/>
            </a:pPr>
            <a:r>
              <a:rPr lang="en-GB" dirty="0">
                <a:cs typeface="Calibri"/>
              </a:rPr>
              <a:t>Measure</a:t>
            </a:r>
          </a:p>
          <a:p>
            <a:pPr marL="285750" indent="-285750">
              <a:buFont typeface="Wingdings"/>
              <a:buChar char="q"/>
            </a:pPr>
            <a:r>
              <a:rPr lang="en-GB" dirty="0">
                <a:cs typeface="Calibri"/>
              </a:rPr>
              <a:t>Record</a:t>
            </a:r>
          </a:p>
          <a:p>
            <a:pPr marL="285750" indent="-285750">
              <a:buFont typeface="Wingdings"/>
              <a:buChar char="q"/>
            </a:pPr>
            <a:r>
              <a:rPr lang="en-GB" dirty="0">
                <a:cs typeface="Calibri"/>
              </a:rPr>
              <a:t>Data</a:t>
            </a:r>
          </a:p>
          <a:p>
            <a:pPr marL="285750" indent="-285750">
              <a:buFont typeface="Wingdings"/>
              <a:buChar char="q"/>
            </a:pPr>
            <a:r>
              <a:rPr lang="en-GB" dirty="0">
                <a:cs typeface="Calibri"/>
              </a:rPr>
              <a:t>Chart</a:t>
            </a:r>
          </a:p>
          <a:p>
            <a:pPr marL="285750" indent="-285750">
              <a:buFont typeface="Wingdings"/>
              <a:buChar char="q"/>
            </a:pPr>
            <a:r>
              <a:rPr lang="en-GB" dirty="0">
                <a:cs typeface="Calibri"/>
              </a:rPr>
              <a:t>Graph</a:t>
            </a:r>
          </a:p>
          <a:p>
            <a:pPr marL="285750" indent="-285750">
              <a:buFont typeface="Wingdings"/>
              <a:buChar char="q"/>
            </a:pPr>
            <a:r>
              <a:rPr lang="en-GB" dirty="0">
                <a:cs typeface="Calibri"/>
              </a:rPr>
              <a:t>Evidence</a:t>
            </a:r>
          </a:p>
          <a:p>
            <a:pPr marL="285750" indent="-285750">
              <a:buFont typeface="Wingdings"/>
              <a:buChar char="q"/>
            </a:pPr>
            <a:r>
              <a:rPr lang="en-GB" dirty="0">
                <a:cs typeface="Calibri"/>
              </a:rPr>
              <a:t>Hypothesis</a:t>
            </a:r>
          </a:p>
          <a:p>
            <a:pPr marL="285750" indent="-285750">
              <a:buFont typeface="Wingdings"/>
              <a:buChar char="q"/>
            </a:pPr>
            <a:r>
              <a:rPr lang="en-GB" dirty="0">
                <a:cs typeface="Calibri"/>
              </a:rPr>
              <a:t>Prediction</a:t>
            </a:r>
          </a:p>
          <a:p>
            <a:pPr marL="285750" indent="-285750">
              <a:buFont typeface="Wingdings"/>
              <a:buChar char="q"/>
            </a:pPr>
            <a:r>
              <a:rPr lang="en-GB" dirty="0">
                <a:cs typeface="Calibri"/>
              </a:rPr>
              <a:t>Fair test</a:t>
            </a:r>
          </a:p>
          <a:p>
            <a:pPr marL="285750" indent="-285750">
              <a:buFont typeface="Wingdings"/>
              <a:buChar char="q"/>
            </a:pPr>
            <a:r>
              <a:rPr lang="en-GB" dirty="0">
                <a:cs typeface="Calibri"/>
              </a:rPr>
              <a:t>Variable</a:t>
            </a:r>
          </a:p>
          <a:p>
            <a:pPr marL="285750" indent="-285750">
              <a:buFont typeface="Wingdings"/>
              <a:buChar char="q"/>
            </a:pPr>
            <a:r>
              <a:rPr lang="en-GB" dirty="0">
                <a:cs typeface="Calibri"/>
              </a:rPr>
              <a:t>Dependant variable</a:t>
            </a:r>
          </a:p>
          <a:p>
            <a:pPr marL="285750" indent="-285750">
              <a:buFont typeface="Wingdings"/>
              <a:buChar char="q"/>
            </a:pPr>
            <a:r>
              <a:rPr lang="en-GB" dirty="0">
                <a:cs typeface="Calibri"/>
              </a:rPr>
              <a:t>Independent variable</a:t>
            </a:r>
          </a:p>
          <a:p>
            <a:pPr marL="285750" indent="-285750">
              <a:buFont typeface="Wingdings"/>
              <a:buChar char="q"/>
            </a:pPr>
            <a:r>
              <a:rPr lang="en-GB" dirty="0">
                <a:cs typeface="Calibri"/>
              </a:rPr>
              <a:t>Experiment</a:t>
            </a:r>
          </a:p>
          <a:p>
            <a:pPr marL="285750" indent="-285750">
              <a:buFont typeface="Wingdings"/>
              <a:buChar char="q"/>
            </a:pPr>
            <a:r>
              <a:rPr lang="en-GB" dirty="0">
                <a:cs typeface="Calibri"/>
              </a:rPr>
              <a:t>Theory</a:t>
            </a:r>
          </a:p>
          <a:p>
            <a:pPr marL="285750" indent="-285750">
              <a:buFont typeface="Wingdings"/>
              <a:buChar char="q"/>
            </a:pPr>
            <a:r>
              <a:rPr lang="en-GB" dirty="0">
                <a:cs typeface="Calibri"/>
              </a:rPr>
              <a:t>Conclusion</a:t>
            </a:r>
          </a:p>
          <a:p>
            <a:pPr marL="285750" indent="-285750">
              <a:buFont typeface="Wingdings"/>
              <a:buChar char="q"/>
            </a:pPr>
            <a:r>
              <a:rPr lang="en-GB" dirty="0">
                <a:cs typeface="Calibri"/>
              </a:rPr>
              <a:t>Analysis</a:t>
            </a:r>
          </a:p>
          <a:p>
            <a:pPr marL="285750" indent="-285750">
              <a:buFont typeface="Wingdings"/>
              <a:buChar char="q"/>
            </a:pPr>
            <a:r>
              <a:rPr lang="en-GB" dirty="0">
                <a:cs typeface="Calibri"/>
              </a:rPr>
              <a:t>Findings</a:t>
            </a:r>
          </a:p>
          <a:p>
            <a:pPr marL="285750" indent="-285750">
              <a:buFont typeface="Wingdings"/>
              <a:buChar char="q"/>
            </a:pPr>
            <a:r>
              <a:rPr lang="en-GB" dirty="0">
                <a:cs typeface="Calibri"/>
              </a:rPr>
              <a:t>Context</a:t>
            </a:r>
          </a:p>
          <a:p>
            <a:pPr marL="285750" indent="-285750">
              <a:buFont typeface="Wingdings"/>
              <a:buChar char="q"/>
            </a:pPr>
            <a:r>
              <a:rPr lang="en-GB" dirty="0">
                <a:cs typeface="Calibri"/>
              </a:rPr>
              <a:t>Equipment</a:t>
            </a:r>
          </a:p>
          <a:p>
            <a:pPr marL="285750" indent="-285750">
              <a:buFont typeface="Wingdings"/>
              <a:buChar char="q"/>
            </a:pPr>
            <a:r>
              <a:rPr lang="en-GB" dirty="0">
                <a:cs typeface="Calibri"/>
              </a:rPr>
              <a:t>Sources</a:t>
            </a:r>
          </a:p>
        </p:txBody>
      </p:sp>
      <p:pic>
        <p:nvPicPr>
          <p:cNvPr id="13" name="Picture 13" descr="A picture containing website&#10;&#10;Description automatically generated">
            <a:extLst>
              <a:ext uri="{FF2B5EF4-FFF2-40B4-BE49-F238E27FC236}">
                <a16:creationId xmlns:a16="http://schemas.microsoft.com/office/drawing/2014/main" id="{119797C9-1B07-CD32-4844-0498AFF051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8821" y="2817064"/>
            <a:ext cx="1628775" cy="2000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1780257F-8BAA-2FEB-0F0D-761868A909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10777" y="131611"/>
            <a:ext cx="2096219" cy="1131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5" descr="Timeline&#10;&#10;Description automatically generated">
            <a:extLst>
              <a:ext uri="{FF2B5EF4-FFF2-40B4-BE49-F238E27FC236}">
                <a16:creationId xmlns:a16="http://schemas.microsoft.com/office/drawing/2014/main" id="{E3105E90-2A70-55E1-B643-A2FB0CAA2B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82344" y="3108475"/>
            <a:ext cx="1657350" cy="1704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6" descr="A picture containing bottle&#10;&#10;Description automatically generated">
            <a:extLst>
              <a:ext uri="{FF2B5EF4-FFF2-40B4-BE49-F238E27FC236}">
                <a16:creationId xmlns:a16="http://schemas.microsoft.com/office/drawing/2014/main" id="{4F0EA117-0A2B-6DA4-2488-AE7DE1906F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58788" y="1464424"/>
            <a:ext cx="1674424" cy="13556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7" descr="Table&#10;&#10;Description automatically generated">
            <a:extLst>
              <a:ext uri="{FF2B5EF4-FFF2-40B4-BE49-F238E27FC236}">
                <a16:creationId xmlns:a16="http://schemas.microsoft.com/office/drawing/2014/main" id="{36E72AD4-1338-D9C8-6745-9445D431440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89300" y="1309778"/>
            <a:ext cx="1457325" cy="1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EFD80FB-0F93-45AF-4B1F-DFD5AA8ED1A7}"/>
              </a:ext>
            </a:extLst>
          </p:cNvPr>
          <p:cNvSpPr txBox="1"/>
          <p:nvPr/>
        </p:nvSpPr>
        <p:spPr>
          <a:xfrm>
            <a:off x="2997320" y="1645848"/>
            <a:ext cx="2642559" cy="40011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dirty="0">
                <a:cs typeface="Calibri"/>
              </a:rPr>
              <a:t>Possible Investigations</a:t>
            </a:r>
          </a:p>
        </p:txBody>
      </p:sp>
    </p:spTree>
    <p:extLst>
      <p:ext uri="{BB962C8B-B14F-4D97-AF65-F5344CB8AC3E}">
        <p14:creationId xmlns:p14="http://schemas.microsoft.com/office/powerpoint/2010/main" val="608617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ccbfa7f-414e-40d8-87f4-85f6da1af30c">
      <Terms xmlns="http://schemas.microsoft.com/office/infopath/2007/PartnerControls"/>
    </lcf76f155ced4ddcb4097134ff3c332f>
    <TaxCatchAll xmlns="419d6034-c604-458b-9621-517fbd18cbf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6C89FA3DDEAE45ACED243FE86E40F8" ma:contentTypeVersion="15" ma:contentTypeDescription="Create a new document." ma:contentTypeScope="" ma:versionID="92a066a2805470067df5b41c59245cb4">
  <xsd:schema xmlns:xsd="http://www.w3.org/2001/XMLSchema" xmlns:xs="http://www.w3.org/2001/XMLSchema" xmlns:p="http://schemas.microsoft.com/office/2006/metadata/properties" xmlns:ns2="3ccbfa7f-414e-40d8-87f4-85f6da1af30c" xmlns:ns3="419d6034-c604-458b-9621-517fbd18cbf9" targetNamespace="http://schemas.microsoft.com/office/2006/metadata/properties" ma:root="true" ma:fieldsID="ba59bb850d9fefe1211592f0942a2f24" ns2:_="" ns3:_="">
    <xsd:import namespace="3ccbfa7f-414e-40d8-87f4-85f6da1af30c"/>
    <xsd:import namespace="419d6034-c604-458b-9621-517fbd18cb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cbfa7f-414e-40d8-87f4-85f6da1af3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7ca82e4-9e31-4f90-8480-bdafc622e8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9d6034-c604-458b-9621-517fbd18cbf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8ffa0fc-fb7e-4e62-af82-763ea43b2e3d}" ma:internalName="TaxCatchAll" ma:showField="CatchAllData" ma:web="419d6034-c604-458b-9621-517fbd18cb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149C84-E279-4B6E-9BC8-90418363AD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448328-CB37-44ED-8504-237DB62557D8}">
  <ds:schemaRefs>
    <ds:schemaRef ds:uri="http://schemas.microsoft.com/office/2006/metadata/properties"/>
    <ds:schemaRef ds:uri="http://schemas.microsoft.com/office/infopath/2007/PartnerControls"/>
    <ds:schemaRef ds:uri="3ccbfa7f-414e-40d8-87f4-85f6da1af30c"/>
    <ds:schemaRef ds:uri="419d6034-c604-458b-9621-517fbd18cbf9"/>
  </ds:schemaRefs>
</ds:datastoreItem>
</file>

<file path=customXml/itemProps3.xml><?xml version="1.0" encoding="utf-8"?>
<ds:datastoreItem xmlns:ds="http://schemas.openxmlformats.org/officeDocument/2006/customXml" ds:itemID="{9D347C96-951C-4607-9686-15B148BCD6E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253</cp:revision>
  <dcterms:created xsi:type="dcterms:W3CDTF">2022-07-12T11:38:27Z</dcterms:created>
  <dcterms:modified xsi:type="dcterms:W3CDTF">2022-12-10T15:27:58Z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0x010100C36C89FA3DDEAE45ACED243FE86E40F8</vt:lpwstr>
  </property>
  <property fmtid="{D5CDD505-2E9C-101B-9397-08002B2CF9AE}" pid="3" name="MediaServiceImageTags">
    <vt:lpwstr/>
  </property>
</Properties>
</file>